
<file path=[Content_Types].xml><?xml version="1.0" encoding="utf-8"?>
<Types xmlns="http://schemas.openxmlformats.org/package/2006/content-types">
  <Default Extension="png" ContentType="image/png"/>
  <Default Extension="jpeg" ContentType="image/jpeg"/>
  <Default Extension="3gp" ContentType="video/3gpp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321" r:id="rId2"/>
    <p:sldId id="320" r:id="rId3"/>
    <p:sldId id="256" r:id="rId4"/>
    <p:sldId id="25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  <p:sldId id="278" r:id="rId25"/>
    <p:sldId id="280" r:id="rId26"/>
    <p:sldId id="313" r:id="rId27"/>
    <p:sldId id="279" r:id="rId28"/>
    <p:sldId id="281" r:id="rId29"/>
    <p:sldId id="315" r:id="rId30"/>
    <p:sldId id="316" r:id="rId31"/>
    <p:sldId id="317" r:id="rId32"/>
    <p:sldId id="318" r:id="rId33"/>
    <p:sldId id="282" r:id="rId34"/>
    <p:sldId id="288" r:id="rId35"/>
    <p:sldId id="283" r:id="rId36"/>
    <p:sldId id="284" r:id="rId37"/>
    <p:sldId id="286" r:id="rId38"/>
    <p:sldId id="287" r:id="rId39"/>
    <p:sldId id="285" r:id="rId40"/>
    <p:sldId id="289" r:id="rId41"/>
    <p:sldId id="294" r:id="rId42"/>
    <p:sldId id="295" r:id="rId43"/>
    <p:sldId id="296" r:id="rId44"/>
    <p:sldId id="292" r:id="rId45"/>
    <p:sldId id="293" r:id="rId46"/>
    <p:sldId id="290" r:id="rId47"/>
    <p:sldId id="291" r:id="rId48"/>
    <p:sldId id="298" r:id="rId49"/>
    <p:sldId id="312" r:id="rId50"/>
    <p:sldId id="297" r:id="rId51"/>
    <p:sldId id="299" r:id="rId52"/>
    <p:sldId id="300" r:id="rId53"/>
    <p:sldId id="301" r:id="rId54"/>
    <p:sldId id="302" r:id="rId55"/>
    <p:sldId id="303" r:id="rId56"/>
    <p:sldId id="305" r:id="rId57"/>
    <p:sldId id="306" r:id="rId58"/>
    <p:sldId id="319" r:id="rId59"/>
    <p:sldId id="307" r:id="rId60"/>
    <p:sldId id="308" r:id="rId61"/>
    <p:sldId id="309" r:id="rId62"/>
    <p:sldId id="310" r:id="rId63"/>
    <p:sldId id="311" r:id="rId64"/>
    <p:sldId id="32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998" autoAdjust="0"/>
  </p:normalViewPr>
  <p:slideViewPr>
    <p:cSldViewPr snapToGrid="0">
      <p:cViewPr varScale="1">
        <p:scale>
          <a:sx n="57" d="100"/>
          <a:sy n="57" d="100"/>
        </p:scale>
        <p:origin x="1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8DD9-C500-4AA2-B542-FF3245CA172C}" type="datetimeFigureOut">
              <a:rPr lang="en-SG" smtClean="0"/>
              <a:t>6/10/2015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4A81-04CD-4098-A7EF-2BF3DC61B4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206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Monopoly and Oligopoly</a:t>
            </a:r>
            <a:r>
              <a:rPr lang="en-SG" baseline="0" dirty="0" smtClean="0"/>
              <a:t> tested only on game theory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04A81-04CD-4098-A7EF-2BF3DC61B404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129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04A81-04CD-4098-A7EF-2BF3DC61B404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580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Very important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04A81-04CD-4098-A7EF-2BF3DC61B404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769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8297-A751-4B0A-AA83-C93B18693195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936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3344-CF03-43D1-B566-D955F1FC8BF2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032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BE6AF-33C1-4033-87CF-20F598C85F72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831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  <a:lvl2pPr>
              <a:defRPr>
                <a:latin typeface="Book Antiqua" panose="02040602050305030304" pitchFamily="18" charset="0"/>
              </a:defRPr>
            </a:lvl2pPr>
            <a:lvl3pPr>
              <a:defRPr>
                <a:latin typeface="Book Antiqua" panose="02040602050305030304" pitchFamily="18" charset="0"/>
              </a:defRPr>
            </a:lvl3pPr>
            <a:lvl4pPr>
              <a:defRPr>
                <a:latin typeface="Book Antiqua" panose="02040602050305030304" pitchFamily="18" charset="0"/>
              </a:defRPr>
            </a:lvl4pPr>
            <a:lvl5pPr>
              <a:defRPr>
                <a:latin typeface="Book Antiqua" panose="0204060205030503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617C-1674-4583-94AF-5A4BCCF9E9FB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0734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51F0-BD3E-49DF-BB3C-8007900403A4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55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4EC9-0303-43A9-BBEE-D24CDE640D95}" type="datetime1">
              <a:rPr lang="en-SG" smtClean="0"/>
              <a:t>6/10/2015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042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6DC8-AC0F-4F84-8067-9854BECAD1BA}" type="datetime1">
              <a:rPr lang="en-SG" smtClean="0"/>
              <a:t>6/10/2015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701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044B-D4F0-4B12-BA5A-E7FC76DFC48C}" type="datetime1">
              <a:rPr lang="en-SG" smtClean="0"/>
              <a:t>6/10/2015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09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E245-1961-4E15-9AF2-C458324A561D}" type="datetime1">
              <a:rPr lang="en-SG" smtClean="0"/>
              <a:t>6/10/2015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469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BDB4-97FC-4836-A9E3-492C2C17311C}" type="datetime1">
              <a:rPr lang="en-SG" smtClean="0"/>
              <a:t>6/10/2015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11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BE58-69C0-431E-8723-BC936A5B1707}" type="datetime1">
              <a:rPr lang="en-SG" smtClean="0"/>
              <a:t>6/10/2015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991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26B25-09B9-4E5B-B3BD-1526B133703E}" type="datetime1">
              <a:rPr lang="en-SG" smtClean="0"/>
              <a:t>6/10/2015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A8FE9-2CAC-4990-8B85-91FA6C10A3B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625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3gp"/><Relationship Id="rId1" Type="http://schemas.microsoft.com/office/2007/relationships/media" Target="../media/media1.3gp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3gp"/><Relationship Id="rId1" Type="http://schemas.microsoft.com/office/2007/relationships/media" Target="../media/media2.3g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Midterm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Total Points: 75</a:t>
            </a:r>
          </a:p>
          <a:p>
            <a:r>
              <a:rPr lang="en-US" dirty="0" smtClean="0"/>
              <a:t>Summary Statistics:</a:t>
            </a:r>
          </a:p>
          <a:p>
            <a:pPr lvl="1"/>
            <a:r>
              <a:rPr lang="en-US" dirty="0" smtClean="0"/>
              <a:t>Mean: 51.3</a:t>
            </a:r>
          </a:p>
          <a:p>
            <a:pPr lvl="1"/>
            <a:r>
              <a:rPr lang="en-US" dirty="0" smtClean="0"/>
              <a:t>Median: 52</a:t>
            </a:r>
          </a:p>
          <a:p>
            <a:pPr lvl="1"/>
            <a:r>
              <a:rPr lang="en-US" dirty="0" smtClean="0"/>
              <a:t>Mode: 49</a:t>
            </a:r>
          </a:p>
          <a:p>
            <a:pPr lvl="1"/>
            <a:r>
              <a:rPr lang="en-US" dirty="0" smtClean="0"/>
              <a:t>Max: 75</a:t>
            </a:r>
          </a:p>
          <a:p>
            <a:pPr lvl="1"/>
            <a:r>
              <a:rPr lang="en-US" dirty="0" smtClean="0"/>
              <a:t>Min: 19</a:t>
            </a:r>
          </a:p>
          <a:p>
            <a:r>
              <a:rPr lang="en-US" dirty="0" smtClean="0"/>
              <a:t>Answer books will be returned in tutorials.</a:t>
            </a:r>
          </a:p>
          <a:p>
            <a:pPr lvl="1"/>
            <a:r>
              <a:rPr lang="en-US" dirty="0" smtClean="0"/>
              <a:t>40 points and above: should comfortably pass the class as long as you maintain your performance.</a:t>
            </a:r>
          </a:p>
          <a:p>
            <a:pPr lvl="1"/>
            <a:r>
              <a:rPr lang="en-US" dirty="0" smtClean="0"/>
              <a:t>30 points and below: hard work needed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13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solve this game and predict how each player will act?</a:t>
            </a:r>
          </a:p>
          <a:p>
            <a:r>
              <a:rPr lang="en-US" dirty="0" smtClean="0"/>
              <a:t>Let’s first consider Chandler’s strategy. What is the best thing for Chandler to do?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45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the highlighted column numbers tell us?</a:t>
            </a:r>
          </a:p>
          <a:p>
            <a:pPr lvl="1"/>
            <a:r>
              <a:rPr lang="en-US" dirty="0" smtClean="0"/>
              <a:t>The left column tells us what Chandler’s payoff is if Joey chooses to “confess”</a:t>
            </a:r>
          </a:p>
          <a:p>
            <a:pPr lvl="1"/>
            <a:r>
              <a:rPr lang="en-US" dirty="0" smtClean="0"/>
              <a:t>The right column tells us what Chandler’s payoff is if Joey chooses to “deny”</a:t>
            </a:r>
          </a:p>
          <a:p>
            <a:pPr lvl="1"/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59406"/>
              </p:ext>
            </p:extLst>
          </p:nvPr>
        </p:nvGraphicFramePr>
        <p:xfrm>
          <a:off x="1425146" y="1690689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0" y="2883798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145427" y="2883797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848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Left column: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−6&gt;−12, </m:t>
                    </m:r>
                  </m:oMath>
                </a14:m>
                <a:r>
                  <a:rPr lang="en-SG" dirty="0" smtClean="0">
                    <a:solidFill>
                      <a:srgbClr val="FF0000"/>
                    </a:solidFill>
                  </a:rPr>
                  <a:t> Chandler will “confess” if Joey chooses to “confess”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“confess” is a best response if Joey chooses to “confess”</a:t>
                </a:r>
                <a:endParaRPr lang="en-SG" dirty="0" smtClean="0">
                  <a:solidFill>
                    <a:srgbClr val="FF0000"/>
                  </a:solidFill>
                </a:endParaRPr>
              </a:p>
              <a:p>
                <a:r>
                  <a:rPr lang="en-SG" dirty="0" smtClean="0"/>
                  <a:t>Right column: </a:t>
                </a:r>
                <a:r>
                  <a:rPr lang="en-SG" dirty="0" smtClean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−1&gt;−3,</m:t>
                    </m:r>
                  </m:oMath>
                </a14:m>
                <a:r>
                  <a:rPr lang="en-SG" dirty="0" smtClean="0">
                    <a:solidFill>
                      <a:srgbClr val="FF0000"/>
                    </a:solidFill>
                  </a:rPr>
                  <a:t> Chandler will “confess” if Joey chooses to “deny” 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“confess is a best response if Joey chooses to “deny”</a:t>
                </a:r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r="-7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70496"/>
              </p:ext>
            </p:extLst>
          </p:nvPr>
        </p:nvGraphicFramePr>
        <p:xfrm>
          <a:off x="1318054" y="1946062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56670" y="3139171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042454" y="3132621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76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Chandler’s best response is to “confess” regardless of what Joey does, we say that Chandler’s </a:t>
            </a:r>
            <a:r>
              <a:rPr lang="en-US" dirty="0" smtClean="0">
                <a:solidFill>
                  <a:srgbClr val="0070C0"/>
                </a:solidFill>
              </a:rPr>
              <a:t>dominant strategy </a:t>
            </a:r>
            <a:r>
              <a:rPr lang="en-US" dirty="0" smtClean="0"/>
              <a:t>is to “confess”</a:t>
            </a:r>
          </a:p>
          <a:p>
            <a:r>
              <a:rPr lang="en-US" dirty="0" smtClean="0"/>
              <a:t>How about Joey?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79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Joey’s best response is to “confess” if Chandler confesses</a:t>
            </a:r>
          </a:p>
          <a:p>
            <a:r>
              <a:rPr lang="en-US" dirty="0" smtClean="0"/>
              <a:t>Joey’s best response is to “confess” if Chandler denies</a:t>
            </a:r>
          </a:p>
          <a:p>
            <a:r>
              <a:rPr lang="en-US" dirty="0" smtClean="0"/>
              <a:t>Notice </a:t>
            </a:r>
            <a:r>
              <a:rPr lang="en-US" dirty="0"/>
              <a:t>that this game is symmetric</a:t>
            </a:r>
          </a:p>
          <a:p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64047"/>
              </p:ext>
            </p:extLst>
          </p:nvPr>
        </p:nvGraphicFramePr>
        <p:xfrm>
          <a:off x="1342767" y="1825625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717059" y="2711638"/>
            <a:ext cx="1919416" cy="3624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5717059" y="3340537"/>
            <a:ext cx="1919416" cy="3624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86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Joey’s best response is to “confess” regardless of what Chandler does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smtClean="0">
                <a:solidFill>
                  <a:srgbClr val="FF0000"/>
                </a:solidFill>
              </a:rPr>
              <a:t> We say that Joey’s dominant strategy is to “confess”</a:t>
            </a:r>
          </a:p>
          <a:p>
            <a:r>
              <a:rPr lang="en-US" dirty="0" smtClean="0"/>
              <a:t>Since both Chandler and Joey have dominant strategies, we call the intersection of these dominate strategies as a dominant strategy equilibrium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68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dominant strategy equilibrium is “confess” “confess”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50604"/>
              </p:ext>
            </p:extLst>
          </p:nvPr>
        </p:nvGraphicFramePr>
        <p:xfrm>
          <a:off x="1342767" y="1825625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89622" y="2685535"/>
            <a:ext cx="1573427" cy="1274582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4489622" y="2685535"/>
            <a:ext cx="3146853" cy="642551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4489622" y="2685535"/>
            <a:ext cx="1573427" cy="642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2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Battle of the Sexes</a:t>
            </a:r>
            <a:endParaRPr lang="en-S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79115"/>
            <a:ext cx="1281206" cy="1281206"/>
          </a:xfr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41366"/>
              </p:ext>
            </p:extLst>
          </p:nvPr>
        </p:nvGraphicFramePr>
        <p:xfrm>
          <a:off x="1334530" y="3605865"/>
          <a:ext cx="6724281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384"/>
                <a:gridCol w="1762897"/>
                <a:gridCol w="1764000"/>
                <a:gridCol w="1764000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bae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r>
                        <a:rPr lang="en-US" baseline="0" dirty="0" smtClean="0"/>
                        <a:t>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10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    -1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 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5" y="1778739"/>
            <a:ext cx="2278368" cy="1281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4591" y="2096364"/>
            <a:ext cx="92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Stencil" panose="040409050D0802020404" pitchFamily="82" charset="0"/>
              </a:rPr>
              <a:t>VS.</a:t>
            </a:r>
            <a:endParaRPr lang="en-SG" dirty="0">
              <a:latin typeface="Stencil" panose="040409050D0802020404" pitchFamily="8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62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Battle of the Sexes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best response?</a:t>
            </a:r>
          </a:p>
          <a:p>
            <a:pPr lvl="1"/>
            <a:r>
              <a:rPr lang="en-US" dirty="0" smtClean="0"/>
              <a:t>If she watches Star Wars, your best response is to watch Star Wars</a:t>
            </a:r>
          </a:p>
          <a:p>
            <a:pPr lvl="1"/>
            <a:r>
              <a:rPr lang="en-US" dirty="0" smtClean="0"/>
              <a:t>If she watches a dumb chick flick, your best response is to watch a dumb chick flick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You do not have a dominant strategy!</a:t>
            </a: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4326"/>
              </p:ext>
            </p:extLst>
          </p:nvPr>
        </p:nvGraphicFramePr>
        <p:xfrm>
          <a:off x="1011048" y="4363746"/>
          <a:ext cx="6724281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384"/>
                <a:gridCol w="1762897"/>
                <a:gridCol w="1764000"/>
                <a:gridCol w="1764000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bae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r>
                        <a:rPr lang="en-US" baseline="0" dirty="0" smtClean="0"/>
                        <a:t>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10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    -1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 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49621" y="5513641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5992475" y="5513640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31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Battle of the Sexes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game is symmetric, your bae has the same best response as you. She doesn’t have a dominant strategy either</a:t>
            </a:r>
          </a:p>
          <a:p>
            <a:r>
              <a:rPr lang="en-US" dirty="0" smtClean="0"/>
              <a:t>How do we determine an equilibrium to this game?</a:t>
            </a:r>
          </a:p>
          <a:p>
            <a:r>
              <a:rPr lang="en-US" dirty="0" smtClean="0"/>
              <a:t>We have to introduce a new equilibrium concept: </a:t>
            </a:r>
            <a:r>
              <a:rPr lang="en-US" dirty="0" smtClean="0">
                <a:solidFill>
                  <a:srgbClr val="0070C0"/>
                </a:solidFill>
              </a:rPr>
              <a:t>Nash equilibrium</a:t>
            </a:r>
          </a:p>
          <a:p>
            <a:pPr lvl="1"/>
            <a:r>
              <a:rPr lang="en-US" dirty="0" smtClean="0"/>
              <a:t>It is “new” but you will see, you already know it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6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Second half of the semester</a:t>
            </a:r>
            <a:endParaRPr lang="en-S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Topics:</a:t>
            </a:r>
          </a:p>
          <a:p>
            <a:pPr lvl="1"/>
            <a:r>
              <a:rPr lang="en-US" dirty="0" smtClean="0"/>
              <a:t>Game Theory</a:t>
            </a:r>
          </a:p>
          <a:p>
            <a:pPr lvl="1"/>
            <a:r>
              <a:rPr lang="en-US" dirty="0" smtClean="0"/>
              <a:t>Externalities</a:t>
            </a:r>
          </a:p>
          <a:p>
            <a:pPr lvl="1"/>
            <a:r>
              <a:rPr lang="en-US" dirty="0" smtClean="0"/>
              <a:t>Public Goods</a:t>
            </a:r>
          </a:p>
          <a:p>
            <a:pPr lvl="1"/>
            <a:r>
              <a:rPr lang="en-US" dirty="0" smtClean="0"/>
              <a:t>Asymmetric Information</a:t>
            </a:r>
          </a:p>
          <a:p>
            <a:r>
              <a:rPr lang="en-US" dirty="0" smtClean="0"/>
              <a:t>Graded Components:</a:t>
            </a:r>
          </a:p>
          <a:p>
            <a:pPr lvl="1"/>
            <a:r>
              <a:rPr lang="en-US" dirty="0" smtClean="0"/>
              <a:t>Homework #2: Assigned 23/10, due 30/10</a:t>
            </a:r>
          </a:p>
          <a:p>
            <a:pPr lvl="1"/>
            <a:r>
              <a:rPr lang="en-US" dirty="0" smtClean="0"/>
              <a:t>Final: 30/11/2015 at 8 a.m. </a:t>
            </a:r>
          </a:p>
          <a:p>
            <a:pPr lvl="2"/>
            <a:r>
              <a:rPr lang="en-US" dirty="0" smtClean="0"/>
              <a:t>Covers Monopoly, Oligopoly, Game Theory, Externalities, Public Goods and Asymmetric Information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John Forbes Nash Jr.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82" y="1540476"/>
            <a:ext cx="5903956" cy="483560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John Nash was born June 13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1928</a:t>
            </a:r>
          </a:p>
          <a:p>
            <a:r>
              <a:rPr lang="en-US" sz="2400" dirty="0" smtClean="0"/>
              <a:t>He developed the concept of Nash equilibria in the 1950s</a:t>
            </a:r>
          </a:p>
          <a:p>
            <a:r>
              <a:rPr lang="en-US" sz="2400" dirty="0" smtClean="0"/>
              <a:t>He suffered from paranoid schizophrenia which was a central theme of the movie “A Beautiful Mind” in which Russell Crowe plays him. The movie won four academy awards including Best Picture in 2002.</a:t>
            </a:r>
          </a:p>
          <a:p>
            <a:r>
              <a:rPr lang="en-US" sz="2400" dirty="0" smtClean="0"/>
              <a:t>John Nash won the Nobel Prize in Economics in 1994 and the Abel Prize in 2015 (the mathematician’s Nobel).</a:t>
            </a:r>
          </a:p>
          <a:p>
            <a:r>
              <a:rPr lang="en-US" sz="2400" dirty="0" smtClean="0"/>
              <a:t>John Nash died tragically in a car accident in New York City on May 23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, 2015.</a:t>
            </a:r>
          </a:p>
          <a:p>
            <a:pPr lvl="1"/>
            <a:r>
              <a:rPr lang="en-US" sz="2000" dirty="0" smtClean="0"/>
              <a:t>The taxi he was riding in met with an accident killing him and his wife. Neither were wearing seatbelts.</a:t>
            </a:r>
            <a:endParaRPr lang="en-SG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"/>
          <a:stretch/>
        </p:blipFill>
        <p:spPr>
          <a:xfrm>
            <a:off x="7575979" y="2924282"/>
            <a:ext cx="1452691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6"/>
          <a:stretch/>
        </p:blipFill>
        <p:spPr>
          <a:xfrm>
            <a:off x="5989037" y="1603203"/>
            <a:ext cx="1468652" cy="2158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44" y="3886209"/>
            <a:ext cx="1469645" cy="222651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32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Nash Equilibrium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70C0"/>
                </a:solidFill>
              </a:rPr>
              <a:t>Nash equilibrium </a:t>
            </a:r>
            <a:r>
              <a:rPr lang="en-US" dirty="0" smtClean="0"/>
              <a:t>is a solution concept where all players are playing their best response to what the other players will do.</a:t>
            </a:r>
          </a:p>
          <a:p>
            <a:r>
              <a:rPr lang="en-US" dirty="0" smtClean="0"/>
              <a:t>It is a solution where neither agent has an incentive to deviate.</a:t>
            </a:r>
          </a:p>
          <a:p>
            <a:r>
              <a:rPr lang="en-US" dirty="0" smtClean="0"/>
              <a:t>If we have two agents, A &amp; B, it is where A’s choice is optimal given B’s choice and B’s choice is optimal given A’s choice.</a:t>
            </a:r>
          </a:p>
          <a:p>
            <a:endParaRPr lang="en-US" dirty="0"/>
          </a:p>
          <a:p>
            <a:r>
              <a:rPr lang="en-US" dirty="0" smtClean="0"/>
              <a:t>Do we have a Nash equilibrium in the Movie Battle game?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9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Battle of the Sexes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0868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your bae chooses Star Wars, your best response is Star Wars.</a:t>
            </a:r>
          </a:p>
          <a:p>
            <a:r>
              <a:rPr lang="en-US" sz="2400" dirty="0" smtClean="0"/>
              <a:t>If your bae chooses a dumb chick flick, your best response is a dumb chick flick</a:t>
            </a:r>
          </a:p>
          <a:p>
            <a:r>
              <a:rPr lang="en-US" sz="2400" dirty="0" smtClean="0"/>
              <a:t>If you choose Star Wars, her best response is Star Wars</a:t>
            </a:r>
          </a:p>
          <a:p>
            <a:r>
              <a:rPr lang="en-US" sz="2400" dirty="0" smtClean="0"/>
              <a:t>If you choose a dumb chick flick, her best response is a dumb chick flick</a:t>
            </a:r>
            <a:endParaRPr lang="en-SG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08536"/>
              </p:ext>
            </p:extLst>
          </p:nvPr>
        </p:nvGraphicFramePr>
        <p:xfrm>
          <a:off x="1085189" y="4454362"/>
          <a:ext cx="6724281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384"/>
                <a:gridCol w="1762897"/>
                <a:gridCol w="1764000"/>
                <a:gridCol w="1764000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bae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r>
                        <a:rPr lang="en-US" baseline="0" dirty="0" smtClean="0"/>
                        <a:t>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10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    -1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 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24865" y="5642919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091882" y="6300530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5523470" y="5395784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339914" y="6053395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45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Battle of the Sexes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r>
              <a:rPr lang="en-US" sz="2400" dirty="0" smtClean="0"/>
              <a:t>Notice that the best responses of the agents intersect twice!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“Star Wars/Star Wars” is a Nash </a:t>
            </a:r>
            <a:r>
              <a:rPr lang="en-US" sz="2400" dirty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rgbClr val="FF0000"/>
                </a:solidFill>
              </a:rPr>
              <a:t>quilibrium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“Dumb Chick Flick/Dumb Chick Flick” is also a Nash equilibrium </a:t>
            </a:r>
            <a:endParaRPr lang="en-SG" sz="24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43805"/>
              </p:ext>
            </p:extLst>
          </p:nvPr>
        </p:nvGraphicFramePr>
        <p:xfrm>
          <a:off x="1101664" y="1888398"/>
          <a:ext cx="6724281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384"/>
                <a:gridCol w="1762897"/>
                <a:gridCol w="1764000"/>
                <a:gridCol w="1764000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bae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r>
                        <a:rPr lang="en-US" baseline="0" dirty="0" smtClean="0"/>
                        <a:t>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10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    -1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 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7816" y="3076955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124833" y="3734566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5556421" y="2829820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372865" y="3487431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99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Dominant and Nash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dominant </a:t>
            </a:r>
            <a:r>
              <a:rPr lang="en-US" dirty="0"/>
              <a:t>s</a:t>
            </a:r>
            <a:r>
              <a:rPr lang="en-US" dirty="0" smtClean="0"/>
              <a:t>trategy equilibrium, if it exists is unique. A Nash equilibrium, if it exist does not have to be unique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(good for MCQ)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80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Battle of the Sexes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r>
              <a:rPr lang="en-US" sz="2400" dirty="0" smtClean="0"/>
              <a:t>Do the agents have an incentive to deviate from either of these equilibria. Let’s consider “Star Wars/Star Wars”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If you deviate, you get a payout of -1 instead of 20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If she deviates, she gets a payout of -1 instead of 10</a:t>
            </a:r>
            <a:endParaRPr lang="en-SG" sz="20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01664" y="1888398"/>
          <a:ext cx="6724281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384"/>
                <a:gridCol w="1762897"/>
                <a:gridCol w="1764000"/>
                <a:gridCol w="1764000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bae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r>
                        <a:rPr lang="en-US" baseline="0" dirty="0" smtClean="0"/>
                        <a:t>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10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    -1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Dumb Chick Flick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</a:t>
                      </a:r>
                      <a:r>
                        <a:rPr lang="en-US" baseline="0" dirty="0" smtClean="0"/>
                        <a:t>  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7816" y="3076955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6124833" y="3734566"/>
            <a:ext cx="329513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5556421" y="2829820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372865" y="3487431"/>
            <a:ext cx="329513" cy="2471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46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Dominant and Nash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dominant </a:t>
            </a:r>
            <a:r>
              <a:rPr lang="en-US" dirty="0"/>
              <a:t>s</a:t>
            </a:r>
            <a:r>
              <a:rPr lang="en-US" dirty="0" smtClean="0"/>
              <a:t>trategy equilibrium, if it exists is unique. A Nash equilibrium, if it exist does not have to be unique.</a:t>
            </a:r>
          </a:p>
          <a:p>
            <a:pPr lvl="1"/>
            <a:r>
              <a:rPr lang="en-US" dirty="0" smtClean="0"/>
              <a:t>By definition, each agent can only have one dominant strategy. Therefore, there can be only one intersection of dominant strategies, thus one dominant strategy equilibrium.</a:t>
            </a:r>
          </a:p>
          <a:p>
            <a:pPr lvl="1"/>
            <a:r>
              <a:rPr lang="en-US" dirty="0" smtClean="0"/>
              <a:t>A Nash equilibrium is a weaker concept. It is about non-deviation. Agents have no incentive to deviate from the equilibrium. There can be many of these.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7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Nash Equilibrium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why you already know what a Nash equilibrium is.</a:t>
            </a:r>
          </a:p>
          <a:p>
            <a:r>
              <a:rPr lang="en-US" dirty="0" smtClean="0"/>
              <a:t>When we studied the </a:t>
            </a:r>
            <a:r>
              <a:rPr lang="en-US" dirty="0" err="1" smtClean="0"/>
              <a:t>Cournot</a:t>
            </a:r>
            <a:r>
              <a:rPr lang="en-US" dirty="0" smtClean="0"/>
              <a:t> model, you solved for an equilibrium where the two firms’ best response functions intersected.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Cournot</a:t>
            </a:r>
            <a:r>
              <a:rPr lang="en-US" dirty="0" smtClean="0">
                <a:solidFill>
                  <a:srgbClr val="FF0000"/>
                </a:solidFill>
              </a:rPr>
              <a:t> equilibrium is a Nash equilibrium.</a:t>
            </a:r>
          </a:p>
          <a:p>
            <a:r>
              <a:rPr lang="en-US" dirty="0" smtClean="0"/>
              <a:t>In a </a:t>
            </a:r>
            <a:r>
              <a:rPr lang="en-US" dirty="0" err="1" smtClean="0"/>
              <a:t>Cournot</a:t>
            </a:r>
            <a:r>
              <a:rPr lang="en-US" dirty="0" smtClean="0"/>
              <a:t> duopoly, both players are playing the strategy that is optimal given the other player’s action (quantity).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07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3160"/>
            <a:ext cx="7886700" cy="4351338"/>
          </a:xfrm>
        </p:spPr>
        <p:txBody>
          <a:bodyPr/>
          <a:lstStyle/>
          <a:p>
            <a:r>
              <a:rPr lang="en-US" sz="2400" dirty="0" smtClean="0"/>
              <a:t>Is the Dominant Strategy equilibrium we found for the Prisoner’s Dilemma a Nash equilibrium?</a:t>
            </a:r>
          </a:p>
          <a:p>
            <a:pPr lvl="1"/>
            <a:r>
              <a:rPr lang="en-US" dirty="0" smtClean="0"/>
              <a:t>Chandler’s best response if Joey chooses “confess” is “confess”</a:t>
            </a:r>
          </a:p>
          <a:p>
            <a:pPr lvl="1"/>
            <a:r>
              <a:rPr lang="en-US" dirty="0" smtClean="0"/>
              <a:t>Joey’s best response if Chandler chooses “confess” is “confess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60136"/>
              </p:ext>
            </p:extLst>
          </p:nvPr>
        </p:nvGraphicFramePr>
        <p:xfrm>
          <a:off x="1425146" y="3728829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0" y="4588476"/>
            <a:ext cx="1556951" cy="642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238897" y="5898177"/>
            <a:ext cx="8905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Book Antiqua" panose="02040602050305030304" pitchFamily="18" charset="0"/>
              </a:rPr>
              <a:t>The dominant strategy equilibrium we found is a Nash equilibrium as well.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2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Dominant and Nash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dominant </a:t>
            </a:r>
            <a:r>
              <a:rPr lang="en-US" dirty="0"/>
              <a:t>s</a:t>
            </a:r>
            <a:r>
              <a:rPr lang="en-US" dirty="0" smtClean="0"/>
              <a:t>trategy equilibrium, if it exists is unique. A Nash equilibrium, if it exist does not have to be unique.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dominant strategy equilibrium is a Nash equilibrium, but a Nash equilibrium is not necessarily a dominant strategy equilibrium</a:t>
            </a:r>
          </a:p>
          <a:p>
            <a:pPr lvl="1"/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All thumbs are fingers but not all fingers are thumbs!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600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708" y="1847293"/>
            <a:ext cx="7772400" cy="2387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Book Antiqua" panose="02040602050305030304" pitchFamily="18" charset="0"/>
              </a:rPr>
              <a:t>Chapter 29: </a:t>
            </a:r>
            <a:br>
              <a:rPr lang="en-US" sz="4400" dirty="0" smtClean="0">
                <a:latin typeface="Book Antiqua" panose="02040602050305030304" pitchFamily="18" charset="0"/>
              </a:rPr>
            </a:br>
            <a:r>
              <a:rPr lang="en-US" sz="4400" dirty="0" smtClean="0">
                <a:latin typeface="Book Antiqua" panose="02040602050305030304" pitchFamily="18" charset="0"/>
              </a:rPr>
              <a:t>Game Theory</a:t>
            </a:r>
            <a:endParaRPr lang="en-SG" sz="4400" dirty="0"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87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3160"/>
            <a:ext cx="7886700" cy="4351338"/>
          </a:xfrm>
        </p:spPr>
        <p:txBody>
          <a:bodyPr/>
          <a:lstStyle/>
          <a:p>
            <a:r>
              <a:rPr lang="en-US" sz="2400" dirty="0" smtClean="0"/>
              <a:t>Dominated Strategies</a:t>
            </a:r>
          </a:p>
          <a:p>
            <a:pPr lvl="1"/>
            <a:r>
              <a:rPr lang="en-US" dirty="0" smtClean="0"/>
              <a:t>Chandler’s dominated strategy  is “deny”</a:t>
            </a:r>
          </a:p>
          <a:p>
            <a:pPr lvl="1"/>
            <a:r>
              <a:rPr lang="en-US" dirty="0" smtClean="0"/>
              <a:t>Joey’s dominated strategy is “deny”</a:t>
            </a:r>
          </a:p>
          <a:p>
            <a:r>
              <a:rPr lang="en-US" sz="2400" dirty="0" smtClean="0"/>
              <a:t>A dominated strategy is one that a player will never play. A player always wants to deviate from a dominated strategy.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727239"/>
              </p:ext>
            </p:extLst>
          </p:nvPr>
        </p:nvGraphicFramePr>
        <p:xfrm>
          <a:off x="1425146" y="3995933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0" y="4843848"/>
            <a:ext cx="1556951" cy="642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30</a:t>
            </a:fld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3616411" y="3426940"/>
            <a:ext cx="2265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ook Antiqua" panose="02040602050305030304" pitchFamily="18" charset="0"/>
              </a:rPr>
              <a:t>Therefore…</a:t>
            </a:r>
            <a:endParaRPr lang="en-SG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Dominant and Nash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dominant </a:t>
            </a:r>
            <a:r>
              <a:rPr lang="en-US" dirty="0"/>
              <a:t>s</a:t>
            </a:r>
            <a:r>
              <a:rPr lang="en-US" dirty="0" smtClean="0"/>
              <a:t>trategy equilibrium, if it exists is unique. A Nash equilibrium, if it exist does not have to be unique.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dominant strategy equilibrium is a Nash equilibrium, but a Nash equilibrium is not necessarily a dominant strategy equilibrium</a:t>
            </a:r>
          </a:p>
          <a:p>
            <a:pPr lvl="1"/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All thumbs are fingers but not all fingers are thumbs!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dominated strategy is never part of a Nash equilibrium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55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Prisoner’s Dilemma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08512"/>
              </p:ext>
            </p:extLst>
          </p:nvPr>
        </p:nvGraphicFramePr>
        <p:xfrm>
          <a:off x="1425146" y="2471933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0" y="3311610"/>
            <a:ext cx="1556951" cy="642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32</a:t>
            </a:fld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6145427" y="3954162"/>
            <a:ext cx="1556951" cy="642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5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Implications of the Prisoner’s Dilemma</a:t>
            </a:r>
          </a:p>
          <a:p>
            <a:pPr lvl="1"/>
            <a:r>
              <a:rPr lang="en-US" dirty="0" smtClean="0"/>
              <a:t>Nash equilibria are not always Pareto optimal.</a:t>
            </a:r>
          </a:p>
          <a:p>
            <a:pPr lvl="2"/>
            <a:r>
              <a:rPr lang="en-US" dirty="0" smtClean="0"/>
              <a:t>There is a way to make at least one player better off without making another player worse off. </a:t>
            </a:r>
          </a:p>
          <a:p>
            <a:pPr lvl="1"/>
            <a:r>
              <a:rPr lang="en-US" dirty="0" smtClean="0"/>
              <a:t>If Chandler and Joey both decide to change their actions from “confess” to “deny,” both are made better off.</a:t>
            </a:r>
          </a:p>
          <a:p>
            <a:pPr lvl="1"/>
            <a:r>
              <a:rPr lang="en-US" dirty="0" smtClean="0"/>
              <a:t>Rational pursuit of your own interests can lead to an outcome that is sub-optimal for everyone.</a:t>
            </a:r>
          </a:p>
          <a:p>
            <a:pPr lvl="1"/>
            <a:r>
              <a:rPr lang="en-US" dirty="0" smtClean="0"/>
              <a:t>Individual rationality may not bring about the social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829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Implications of the Prisoner’s Dilemma</a:t>
            </a:r>
          </a:p>
          <a:p>
            <a:pPr lvl="1"/>
            <a:r>
              <a:rPr lang="en-US" dirty="0" smtClean="0"/>
              <a:t>Adam Smith was wrong?</a:t>
            </a:r>
          </a:p>
          <a:p>
            <a:pPr marL="914400" lvl="2" indent="0">
              <a:buNone/>
            </a:pPr>
            <a:r>
              <a:rPr lang="en-SG" dirty="0" smtClean="0"/>
              <a:t>“It </a:t>
            </a:r>
            <a:r>
              <a:rPr lang="en-SG" dirty="0"/>
              <a:t>is not from the benevolence of the butcher, the brewer, or the baker that we expect our dinner, but from their regard to their own interest</a:t>
            </a:r>
            <a:r>
              <a:rPr lang="en-SG" dirty="0" smtClean="0"/>
              <a:t>.”</a:t>
            </a:r>
          </a:p>
          <a:p>
            <a:pPr lvl="1"/>
            <a:r>
              <a:rPr lang="en-SG" dirty="0" smtClean="0"/>
              <a:t>The First </a:t>
            </a:r>
            <a:r>
              <a:rPr lang="en-SG" dirty="0"/>
              <a:t>F</a:t>
            </a:r>
            <a:r>
              <a:rPr lang="en-SG" dirty="0" smtClean="0"/>
              <a:t>undamental Welfare Theorem, which supports the ideology of Adam Smith assumes no strategic interactions. The actions of one person do not affect the outcomes of another.</a:t>
            </a:r>
          </a:p>
          <a:p>
            <a:pPr lvl="1"/>
            <a:r>
              <a:rPr lang="en-SG" dirty="0" smtClean="0">
                <a:solidFill>
                  <a:srgbClr val="FF0000"/>
                </a:solidFill>
              </a:rPr>
              <a:t>When this assumption breaks down, so do the ideals of Adam Smith.</a:t>
            </a:r>
            <a:r>
              <a:rPr lang="en-SG" dirty="0">
                <a:solidFill>
                  <a:srgbClr val="FF0000"/>
                </a:solidFill>
              </a:rPr>
              <a:t/>
            </a:r>
            <a:br>
              <a:rPr lang="en-SG" dirty="0">
                <a:solidFill>
                  <a:srgbClr val="FF0000"/>
                </a:solidFill>
              </a:rPr>
            </a:b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36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Beautiful Mind</a:t>
            </a:r>
            <a:endParaRPr lang="en-SG" dirty="0"/>
          </a:p>
        </p:txBody>
      </p:sp>
      <p:pic>
        <p:nvPicPr>
          <p:cNvPr id="4" name="Governing Dynamics_ Ignore the Blond - A Beautiful Mind (3_11) Movie CLIP (2001) HD_(480p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" y="1825625"/>
            <a:ext cx="7735888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9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Beautiful Mind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errors in this video. We will address these errors later.</a:t>
            </a:r>
          </a:p>
          <a:p>
            <a:r>
              <a:rPr lang="en-US" dirty="0" smtClean="0"/>
              <a:t>The key takeaway from the video is that Adam Smith’s message of the pursuit of self-interest can lead to sub-optimal outcomes if certain assumptions are not met.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0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Today’s Road Map</a:t>
            </a:r>
            <a:endParaRPr lang="en-SG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Simultaneous Games: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Dominant Strategies and the Dominant Strategy Equilibrium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Nash Equilibrium</a:t>
            </a:r>
          </a:p>
          <a:p>
            <a:r>
              <a:rPr lang="en-US" b="1" dirty="0" smtClean="0"/>
              <a:t>Repeated Games:</a:t>
            </a:r>
          </a:p>
          <a:p>
            <a:pPr lvl="1"/>
            <a:r>
              <a:rPr lang="en-US" b="1" dirty="0" smtClean="0"/>
              <a:t>Nash Reverting Strategy</a:t>
            </a:r>
          </a:p>
          <a:p>
            <a:pPr lvl="1"/>
            <a:r>
              <a:rPr lang="en-US" b="1" dirty="0" smtClean="0"/>
              <a:t>Tit-for-tat Strategy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Sequential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584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now, the games we have discussed have been “one-shot games.” They happen once and never happen again.</a:t>
            </a:r>
          </a:p>
          <a:p>
            <a:r>
              <a:rPr lang="en-US" dirty="0" smtClean="0"/>
              <a:t>What if agents meet each other to play the game repeatedly over time?</a:t>
            </a:r>
          </a:p>
          <a:p>
            <a:r>
              <a:rPr lang="en-US" dirty="0" smtClean="0"/>
              <a:t>Consider the </a:t>
            </a:r>
            <a:r>
              <a:rPr lang="en-US" dirty="0" err="1" smtClean="0"/>
              <a:t>Cournot</a:t>
            </a:r>
            <a:r>
              <a:rPr lang="en-US" dirty="0" smtClean="0"/>
              <a:t> game we discussed a few weeks ago.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In a one-shot game, both firms have a dominant strategy to “cheat” so the equilibrium is </a:t>
            </a:r>
            <a:endParaRPr lang="en-SG" dirty="0"/>
          </a:p>
          <a:p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0465"/>
              </p:ext>
            </p:extLst>
          </p:nvPr>
        </p:nvGraphicFramePr>
        <p:xfrm>
          <a:off x="1268627" y="1951563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Malaysia</a:t>
                      </a:r>
                      <a:r>
                        <a:rPr lang="en-US" baseline="0" dirty="0" smtClean="0"/>
                        <a:t> Airlines (MH)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Collude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Cheat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Singapore</a:t>
                      </a:r>
                      <a:r>
                        <a:rPr lang="en-US" baseline="0" dirty="0" smtClean="0"/>
                        <a:t> Airlines (SQ)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Collude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1012.5    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1012.5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1139.06</a:t>
                      </a:r>
                    </a:p>
                    <a:p>
                      <a:r>
                        <a:rPr lang="en-US" dirty="0" smtClean="0"/>
                        <a:t>759.38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759.38</a:t>
                      </a:r>
                    </a:p>
                    <a:p>
                      <a:r>
                        <a:rPr lang="en-US" dirty="0" smtClean="0"/>
                        <a:t>1139.06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900</a:t>
                      </a:r>
                    </a:p>
                    <a:p>
                      <a:r>
                        <a:rPr lang="en-US" dirty="0" smtClean="0"/>
                        <a:t>900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005384" y="3443503"/>
            <a:ext cx="1556951" cy="642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54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Game Theory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Today, one thing you will see is that you already know what Game Theory is!</a:t>
            </a:r>
          </a:p>
          <a:p>
            <a:r>
              <a:rPr lang="en-US" dirty="0" smtClean="0"/>
              <a:t>Much of what you’ve seen in 2101 and 3101 deals with agents who’s outcomes do not depend on the outcomes of others.</a:t>
            </a:r>
          </a:p>
          <a:p>
            <a:r>
              <a:rPr lang="en-US" dirty="0"/>
              <a:t>Game Theory is the study of situations where agents DO have to worry about what other agents are </a:t>
            </a:r>
            <a:r>
              <a:rPr lang="en-US" dirty="0" smtClean="0"/>
              <a:t>doing</a:t>
            </a:r>
          </a:p>
          <a:p>
            <a:pPr lvl="1"/>
            <a:r>
              <a:rPr lang="en-US" dirty="0" smtClean="0"/>
              <a:t>You have seen some of this already this semester.</a:t>
            </a:r>
            <a:endParaRPr lang="en-SG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8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we showed that if the players met each other repeatedly, we could develop a punishment scheme that would induce cooperation.</a:t>
            </a:r>
          </a:p>
          <a:p>
            <a:r>
              <a:rPr lang="en-US" dirty="0" smtClean="0"/>
              <a:t>The punishment scheme:</a:t>
            </a:r>
          </a:p>
          <a:p>
            <a:pPr lvl="1"/>
            <a:r>
              <a:rPr lang="en-US" dirty="0" smtClean="0"/>
              <a:t>If you cooperate, I cooperate. If you cheat once, I cheat forever.</a:t>
            </a:r>
          </a:p>
          <a:p>
            <a:r>
              <a:rPr lang="en-US" dirty="0" smtClean="0"/>
              <a:t>The name of this scheme is the “</a:t>
            </a:r>
            <a:r>
              <a:rPr lang="en-US" dirty="0" smtClean="0">
                <a:solidFill>
                  <a:srgbClr val="0070C0"/>
                </a:solidFill>
              </a:rPr>
              <a:t>Nash Reversion Strategy</a:t>
            </a:r>
            <a:r>
              <a:rPr lang="en-US" dirty="0" smtClean="0"/>
              <a:t>.” The outcome reverts to the Nash equilibrium once one person cheats.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Collusion</a:t>
            </a:r>
            <a:endParaRPr lang="en-SG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b="0" dirty="0" smtClean="0">
                    <a:latin typeface="Book Antiqua" panose="02040602050305030304" pitchFamily="18" charset="0"/>
                  </a:rPr>
                  <a:t>Let’s look closer at profits from cooperation.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We’ll assume the game is played infinite times</a:t>
                </a:r>
                <a:endParaRPr lang="en-US" sz="2800" b="0" dirty="0" smtClean="0">
                  <a:latin typeface="Book Antiqua" panose="0204060205030503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=1012.5+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b="0" dirty="0" smtClean="0">
                    <a:latin typeface="Book Antiqua" panose="02040602050305030304" pitchFamily="18" charset="0"/>
                    <a:ea typeface="Cambria Math" panose="02040503050406030204" pitchFamily="18" charset="0"/>
                  </a:rPr>
                  <a:t>Does this look familiar? Remember </a:t>
                </a:r>
                <a:r>
                  <a:rPr lang="en-US" dirty="0" err="1" smtClean="0">
                    <a:latin typeface="Book Antiqua" panose="020406020503050303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sz="2800" b="0" dirty="0" err="1" smtClean="0">
                    <a:latin typeface="Book Antiqua" panose="02040602050305030304" pitchFamily="18" charset="0"/>
                    <a:ea typeface="Cambria Math" panose="02040503050406030204" pitchFamily="18" charset="0"/>
                  </a:rPr>
                  <a:t>onsols</a:t>
                </a:r>
                <a:r>
                  <a:rPr lang="en-US" sz="2800" b="0" dirty="0" smtClean="0">
                    <a:latin typeface="Book Antiqua" panose="02040602050305030304" pitchFamily="18" charset="0"/>
                    <a:ea typeface="Cambria Math" panose="02040503050406030204" pitchFamily="18" charset="0"/>
                  </a:rPr>
                  <a:t> from week 1?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40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Collusion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</a:rPr>
                      <m:t>=1012.5+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=1012.5+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[1012.5+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×1012.5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=1012.5+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=1012.5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𝑐𝑜𝑜𝑝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1012.5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0" dirty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55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Collusion</a:t>
            </a:r>
            <a:endParaRPr lang="en-SG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b="0" dirty="0" smtClean="0">
                    <a:latin typeface="Book Antiqua" panose="02040602050305030304" pitchFamily="18" charset="0"/>
                  </a:rPr>
                  <a:t>How about the profits from cheating? </a:t>
                </a:r>
              </a:p>
              <a:p>
                <a:pPr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𝑐h𝑒𝑎𝑡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</a:rPr>
                      <m:t>=1139.06+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×900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×900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×900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b="0" dirty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𝑐h𝑒𝑎𝑡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=1139.06+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900+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×900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×900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+…]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𝑐h𝑒𝑎𝑡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=1139.06+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𝑐h𝑒𝑎𝑡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=1139.06+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(900)</m:t>
                    </m:r>
                  </m:oMath>
                </a14:m>
                <a:endParaRPr lang="en-US" sz="2800" b="0" dirty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800" b="0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8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 bwMode="auto">
          <a:xfrm>
            <a:off x="2207741" y="4205753"/>
            <a:ext cx="4794421" cy="71520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802115" y="3749157"/>
            <a:ext cx="3701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929463" y="4085807"/>
            <a:ext cx="15544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889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Collusion</a:t>
            </a:r>
            <a:endParaRPr lang="en-SG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latin typeface="Book Antiqua" panose="02040602050305030304" pitchFamily="18" charset="0"/>
                  </a:rPr>
                  <a:t>SQ will cheat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h𝑒𝑎𝑡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𝑜𝑜𝑝</m:t>
                        </m:r>
                      </m:sub>
                    </m:sSub>
                  </m:oMath>
                </a14:m>
                <a:endParaRPr lang="en-SG" b="0" dirty="0" smtClean="0">
                  <a:latin typeface="Book Antiqua" panose="020406020503050303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1139.06+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1012.5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1139.06&gt;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1012.5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900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1139.06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&gt;1012.5−900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1139.06−1012.5&gt;1139.06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126.56&gt;239.06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0.53&gt;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800" b="0" i="1" dirty="0" smtClean="0"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&lt;0.53</m:t>
                      </m:r>
                    </m:oMath>
                  </m:oMathPara>
                </a14:m>
                <a:endParaRPr lang="en-US" sz="2800" b="0" i="1" u="sng" dirty="0">
                  <a:solidFill>
                    <a:srgbClr val="0070C0"/>
                  </a:solidFill>
                  <a:latin typeface="Book Antiqua" panose="02040602050305030304" pitchFamily="18" charset="0"/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SG" b="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12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an infinitely repeated game, the firms will cheat if they are not patient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&lt;0.53</m:t>
                    </m:r>
                  </m:oMath>
                </a14:m>
                <a:r>
                  <a:rPr lang="en-US" i="1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) </a:t>
                </a:r>
                <a:r>
                  <a:rPr lang="en-US" dirty="0" smtClean="0">
                    <a:ea typeface="Cambria Math" panose="02040503050406030204" pitchFamily="18" charset="0"/>
                  </a:rPr>
                  <a:t>but will sustain cooperation if they are sufficiently patient.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0.53</m:t>
                        </m:r>
                      </m:e>
                    </m:d>
                  </m:oMath>
                </a14:m>
                <a:endParaRPr lang="en-US" b="0" dirty="0" smtClean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You already knew the concept of a Nash equilibrium before today. You also knew the concept of repeated games!</a:t>
                </a: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381" r="-7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4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this game be sustained in a finitely repeated game?</a:t>
            </a:r>
          </a:p>
          <a:p>
            <a:r>
              <a:rPr lang="en-US" dirty="0" smtClean="0"/>
              <a:t>Let’s say there are 10 rounds. </a:t>
            </a:r>
          </a:p>
          <a:p>
            <a:r>
              <a:rPr lang="en-US" dirty="0" smtClean="0"/>
              <a:t>What is the outcome of the 10</a:t>
            </a:r>
            <a:r>
              <a:rPr lang="en-US" baseline="30000" dirty="0" smtClean="0"/>
              <a:t>th</a:t>
            </a:r>
            <a:r>
              <a:rPr lang="en-US" dirty="0" smtClean="0"/>
              <a:t> round?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Since it is the last round, there is no punishment for cheating after this round, so SQ and MH will cheat.</a:t>
            </a:r>
          </a:p>
          <a:p>
            <a:r>
              <a:rPr lang="en-US" dirty="0" smtClean="0"/>
              <a:t>What is the outcome of the 9</a:t>
            </a:r>
            <a:r>
              <a:rPr lang="en-US" baseline="30000" dirty="0" smtClean="0"/>
              <a:t>th</a:t>
            </a:r>
            <a:r>
              <a:rPr lang="en-US" dirty="0" smtClean="0"/>
              <a:t> round?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Since they know both will cheat in the 10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round, there is no punishment for cheating in the 9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round either.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685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repeat this process for the 8</a:t>
            </a:r>
            <a:r>
              <a:rPr lang="en-US" baseline="30000" dirty="0" smtClean="0"/>
              <a:t>th</a:t>
            </a:r>
            <a:r>
              <a:rPr lang="en-US" dirty="0" smtClean="0"/>
              <a:t>, 7</a:t>
            </a:r>
            <a:r>
              <a:rPr lang="en-US" baseline="30000" dirty="0" smtClean="0"/>
              <a:t>th</a:t>
            </a:r>
            <a:r>
              <a:rPr lang="en-US" dirty="0" smtClean="0"/>
              <a:t>, … , 1</a:t>
            </a:r>
            <a:r>
              <a:rPr lang="en-US" baseline="30000" dirty="0" smtClean="0"/>
              <a:t>st</a:t>
            </a:r>
            <a:r>
              <a:rPr lang="en-US" dirty="0" smtClean="0"/>
              <a:t> round. The Nash reversion strategy cannot sustain collusion in this finitely repeated game.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98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Repeated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an alternative punishment scheme to the Nash reversion strategy called “</a:t>
            </a:r>
            <a:r>
              <a:rPr lang="en-US" dirty="0" smtClean="0">
                <a:solidFill>
                  <a:srgbClr val="0070C0"/>
                </a:solidFill>
              </a:rPr>
              <a:t>Tit-for-tat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strategy:</a:t>
            </a:r>
          </a:p>
          <a:p>
            <a:pPr lvl="1"/>
            <a:r>
              <a:rPr lang="en-US" dirty="0" smtClean="0"/>
              <a:t>Cooperate in the first round</a:t>
            </a:r>
          </a:p>
          <a:p>
            <a:pPr lvl="1"/>
            <a:r>
              <a:rPr lang="en-US" dirty="0" smtClean="0"/>
              <a:t>For all other rounds, do what the other player did in the previous round. </a:t>
            </a:r>
          </a:p>
          <a:p>
            <a:pPr lvl="2"/>
            <a:r>
              <a:rPr lang="en-US" dirty="0" smtClean="0"/>
              <a:t>If the player cooperated in the last round, you cooperate in this round. </a:t>
            </a:r>
          </a:p>
          <a:p>
            <a:pPr lvl="2"/>
            <a:r>
              <a:rPr lang="en-US" dirty="0" smtClean="0"/>
              <a:t>If the player defected in the last round, you defect in this round.</a:t>
            </a:r>
          </a:p>
          <a:p>
            <a:pPr lvl="1"/>
            <a:r>
              <a:rPr lang="en-US" dirty="0" smtClean="0"/>
              <a:t>Punishment is only temporary rather than forever.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28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0942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Tit-for-Tat</a:t>
            </a:r>
            <a:endParaRPr lang="en-SG" dirty="0"/>
          </a:p>
        </p:txBody>
      </p:sp>
      <p:pic>
        <p:nvPicPr>
          <p:cNvPr id="4" name="Friends - Tit for ta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760" y="1128585"/>
            <a:ext cx="6946478" cy="52093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70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Today’s Road Map</a:t>
            </a:r>
            <a:endParaRPr lang="en-SG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Simultaneous Games:</a:t>
            </a:r>
          </a:p>
          <a:p>
            <a:pPr lvl="1"/>
            <a:r>
              <a:rPr lang="en-US" b="1" dirty="0" smtClean="0"/>
              <a:t>Dominant Strategies and the Dominant Strategy Equilibrium</a:t>
            </a:r>
          </a:p>
          <a:p>
            <a:pPr lvl="1"/>
            <a:r>
              <a:rPr lang="en-US" b="1" dirty="0" smtClean="0"/>
              <a:t>Nash Equilibrium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Repeated Games: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Nash Reverting Strategy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Tit-for-tat Strategy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Sequential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22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Today’s Road Map</a:t>
            </a:r>
            <a:endParaRPr lang="en-SG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Simultaneous Games: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Dominant Strategies and the Dominant Strategy Equilibrium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Nash Equilibrium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Repeated Games: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Nash Reverting Strategy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Tit-for-tat Strategy</a:t>
            </a:r>
          </a:p>
          <a:p>
            <a:r>
              <a:rPr lang="en-US" dirty="0" smtClean="0"/>
              <a:t>Sequential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52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Sequential Games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 until now, we have discussed games where both players act simultaneously. Now let’s consider games where players act sequentially.</a:t>
            </a:r>
          </a:p>
          <a:p>
            <a:r>
              <a:rPr lang="en-US" dirty="0" smtClean="0"/>
              <a:t>You should already be familiar with one such game: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Stackelberg</a:t>
            </a:r>
            <a:r>
              <a:rPr lang="en-US" dirty="0" smtClean="0"/>
              <a:t> duopoly model is a sequential game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82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game of entry deterrence:</a:t>
            </a:r>
          </a:p>
          <a:p>
            <a:r>
              <a:rPr lang="en-US" dirty="0" smtClean="0"/>
              <a:t>A monopolist faces a threat of entry by another firm. </a:t>
            </a:r>
          </a:p>
          <a:p>
            <a:r>
              <a:rPr lang="en-US" dirty="0" smtClean="0"/>
              <a:t>First the entrant decides if it wants to enter or not. </a:t>
            </a:r>
          </a:p>
          <a:p>
            <a:r>
              <a:rPr lang="en-US" dirty="0" smtClean="0"/>
              <a:t>Then, the incumbent monopolist decides whether to fight the entrant or accommodate him.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game in </a:t>
            </a:r>
            <a:r>
              <a:rPr lang="en-US" dirty="0" smtClean="0">
                <a:solidFill>
                  <a:srgbClr val="0070C0"/>
                </a:solidFill>
              </a:rPr>
              <a:t>extensive</a:t>
            </a:r>
            <a:r>
              <a:rPr lang="en-US" dirty="0" smtClean="0"/>
              <a:t> form: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847070" y="2413686"/>
            <a:ext cx="9720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Entrant</a:t>
            </a:r>
            <a:endParaRPr lang="en-SG" sz="2000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751439" y="2813796"/>
            <a:ext cx="1581664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Stay out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</a:t>
            </a:r>
            <a:endParaRPr lang="en-SG" dirty="0"/>
          </a:p>
        </p:txBody>
      </p:sp>
      <p:sp>
        <p:nvSpPr>
          <p:cNvPr id="12" name="Rectangle 11"/>
          <p:cNvSpPr/>
          <p:nvPr/>
        </p:nvSpPr>
        <p:spPr>
          <a:xfrm>
            <a:off x="2485769" y="3603480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362832" y="3971189"/>
            <a:ext cx="583599" cy="65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4392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Fight</a:t>
            </a:r>
            <a:endParaRPr lang="en-SG" dirty="0"/>
          </a:p>
        </p:txBody>
      </p:sp>
      <p:sp>
        <p:nvSpPr>
          <p:cNvPr id="23" name="TextBox 22"/>
          <p:cNvSpPr txBox="1"/>
          <p:nvPr/>
        </p:nvSpPr>
        <p:spPr>
          <a:xfrm>
            <a:off x="6347254" y="4114114"/>
            <a:ext cx="16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Accommodate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470202" y="3617202"/>
            <a:ext cx="20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Entrant’s payoff </a:t>
            </a:r>
          </a:p>
          <a:p>
            <a:r>
              <a:rPr lang="en-US" dirty="0" smtClean="0"/>
              <a:t>Incumbent’s payoff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0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solve this game by </a:t>
            </a:r>
            <a:r>
              <a:rPr lang="en-US" u="sng" dirty="0" smtClean="0"/>
              <a:t>backward induction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means determining the last player’s responses first, then moving up to the first player’s responses.</a:t>
            </a:r>
          </a:p>
          <a:p>
            <a:r>
              <a:rPr lang="en-US" dirty="0" smtClean="0"/>
              <a:t>When we solved the </a:t>
            </a:r>
            <a:r>
              <a:rPr lang="en-US" dirty="0" err="1" smtClean="0"/>
              <a:t>Stackelberg</a:t>
            </a:r>
            <a:r>
              <a:rPr lang="en-US" dirty="0" smtClean="0"/>
              <a:t> model, we did the same thing.</a:t>
            </a:r>
          </a:p>
          <a:p>
            <a:pPr lvl="1"/>
            <a:r>
              <a:rPr lang="en-US" dirty="0" smtClean="0"/>
              <a:t>First we solved the for the follower’s best response function, then plugged it into the leader’s profit function.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8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will the incumbent do?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847070" y="2413686"/>
            <a:ext cx="9720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Entrant</a:t>
            </a:r>
            <a:endParaRPr lang="en-SG" sz="2000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751439" y="2813796"/>
            <a:ext cx="1581664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Stay out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</a:t>
            </a:r>
            <a:endParaRPr lang="en-SG" dirty="0"/>
          </a:p>
        </p:txBody>
      </p:sp>
      <p:sp>
        <p:nvSpPr>
          <p:cNvPr id="12" name="Rectangle 11"/>
          <p:cNvSpPr/>
          <p:nvPr/>
        </p:nvSpPr>
        <p:spPr>
          <a:xfrm>
            <a:off x="2485769" y="3603480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362832" y="3971189"/>
            <a:ext cx="583599" cy="65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4392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Fight</a:t>
            </a:r>
            <a:endParaRPr lang="en-SG" dirty="0"/>
          </a:p>
        </p:txBody>
      </p:sp>
      <p:sp>
        <p:nvSpPr>
          <p:cNvPr id="23" name="TextBox 22"/>
          <p:cNvSpPr txBox="1"/>
          <p:nvPr/>
        </p:nvSpPr>
        <p:spPr>
          <a:xfrm>
            <a:off x="6347254" y="4114114"/>
            <a:ext cx="16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Accommodate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470202" y="3617202"/>
            <a:ext cx="20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Entrant’s payoff </a:t>
            </a:r>
          </a:p>
          <a:p>
            <a:r>
              <a:rPr lang="en-US" dirty="0" smtClean="0"/>
              <a:t>Incumbent’s payoff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1037968" y="5428735"/>
            <a:ext cx="2677297" cy="120032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entrant stay’s out. There is no decision to be made! Incumbent will get payoff of 10.</a:t>
            </a:r>
            <a:endParaRPr lang="en-SG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endCxn id="12" idx="2"/>
          </p:cNvCxnSpPr>
          <p:nvPr/>
        </p:nvCxnSpPr>
        <p:spPr>
          <a:xfrm flipV="1">
            <a:off x="2570205" y="4298780"/>
            <a:ext cx="181234" cy="11134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33102" y="5564695"/>
            <a:ext cx="3385751" cy="120032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entrant enters. There the incumbent must choose to fight (5) or accommodate (7). He will accommodate. </a:t>
            </a:r>
            <a:endParaRPr lang="en-SG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endCxn id="21" idx="2"/>
          </p:cNvCxnSpPr>
          <p:nvPr/>
        </p:nvCxnSpPr>
        <p:spPr>
          <a:xfrm flipV="1">
            <a:off x="5964837" y="5343931"/>
            <a:ext cx="515637" cy="2006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362832" y="5354313"/>
            <a:ext cx="607219" cy="20033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407105" y="4172006"/>
            <a:ext cx="1380479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38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up the game, what will the entrant do?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847070" y="2413686"/>
            <a:ext cx="9720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Entrant</a:t>
            </a:r>
            <a:endParaRPr lang="en-SG" sz="2000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751439" y="2813796"/>
            <a:ext cx="1581664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Stay out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</a:t>
            </a:r>
            <a:endParaRPr lang="en-SG" dirty="0"/>
          </a:p>
        </p:txBody>
      </p:sp>
      <p:sp>
        <p:nvSpPr>
          <p:cNvPr id="12" name="Rectangle 11"/>
          <p:cNvSpPr/>
          <p:nvPr/>
        </p:nvSpPr>
        <p:spPr>
          <a:xfrm>
            <a:off x="2485769" y="3603480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362832" y="3971189"/>
            <a:ext cx="583599" cy="65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4392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Fight</a:t>
            </a:r>
            <a:endParaRPr lang="en-SG" dirty="0"/>
          </a:p>
        </p:txBody>
      </p:sp>
      <p:sp>
        <p:nvSpPr>
          <p:cNvPr id="23" name="TextBox 22"/>
          <p:cNvSpPr txBox="1"/>
          <p:nvPr/>
        </p:nvSpPr>
        <p:spPr>
          <a:xfrm>
            <a:off x="6347254" y="4114114"/>
            <a:ext cx="16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Accommodate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470202" y="3617202"/>
            <a:ext cx="201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Entrant’s payoff </a:t>
            </a:r>
          </a:p>
          <a:p>
            <a:r>
              <a:rPr lang="en-US" dirty="0" smtClean="0"/>
              <a:t>Incumbent’s payoff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1037968" y="5428735"/>
            <a:ext cx="2677297" cy="64633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entrant stay’s out. He will get a payoff of 0</a:t>
            </a:r>
            <a:endParaRPr lang="en-SG" dirty="0"/>
          </a:p>
        </p:txBody>
      </p:sp>
      <p:cxnSp>
        <p:nvCxnSpPr>
          <p:cNvPr id="9" name="Straight Arrow Connector 8"/>
          <p:cNvCxnSpPr>
            <a:endCxn id="12" idx="2"/>
          </p:cNvCxnSpPr>
          <p:nvPr/>
        </p:nvCxnSpPr>
        <p:spPr>
          <a:xfrm flipV="1">
            <a:off x="2570205" y="4298780"/>
            <a:ext cx="181234" cy="11134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33102" y="5564695"/>
            <a:ext cx="3385751" cy="120032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entrant enters, he knows the incumbent will accommodate giving the entrant a payout of 3. The entrant will enter.</a:t>
            </a:r>
            <a:endParaRPr lang="en-SG" dirty="0"/>
          </a:p>
        </p:txBody>
      </p:sp>
      <p:cxnSp>
        <p:nvCxnSpPr>
          <p:cNvPr id="26" name="Straight Arrow Connector 25"/>
          <p:cNvCxnSpPr>
            <a:endCxn id="21" idx="2"/>
          </p:cNvCxnSpPr>
          <p:nvPr/>
        </p:nvCxnSpPr>
        <p:spPr>
          <a:xfrm flipV="1">
            <a:off x="5964837" y="5343931"/>
            <a:ext cx="515637" cy="20067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362832" y="5354313"/>
            <a:ext cx="607219" cy="20033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407105" y="4172006"/>
            <a:ext cx="1380479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5237978" y="2955732"/>
            <a:ext cx="586173" cy="25122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8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Entry Deterrence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the equilibrium outcome here is:</a:t>
            </a:r>
          </a:p>
          <a:p>
            <a:pPr lvl="1"/>
            <a:r>
              <a:rPr lang="en-US" sz="2800" dirty="0" smtClean="0"/>
              <a:t>Entrant enters</a:t>
            </a:r>
          </a:p>
          <a:p>
            <a:pPr lvl="1"/>
            <a:r>
              <a:rPr lang="en-US" sz="2800" dirty="0" smtClean="0"/>
              <a:t>Incumbent accommodates</a:t>
            </a:r>
          </a:p>
          <a:p>
            <a:r>
              <a:rPr lang="en-US" dirty="0" smtClean="0"/>
              <a:t>Though the incumbent can threat to fight the entrant, it is a non-credible threat.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05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Backward Induction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it make sense to solve the game backwards?</a:t>
            </a:r>
          </a:p>
          <a:p>
            <a:r>
              <a:rPr lang="en-US" dirty="0" smtClean="0"/>
              <a:t>We have assumed that agents are rational</a:t>
            </a:r>
          </a:p>
          <a:p>
            <a:r>
              <a:rPr lang="en-US" dirty="0" smtClean="0"/>
              <a:t>This means </a:t>
            </a:r>
            <a:r>
              <a:rPr lang="en-US" dirty="0" smtClean="0">
                <a:solidFill>
                  <a:srgbClr val="FF0000"/>
                </a:solidFill>
              </a:rPr>
              <a:t>they know to look ahead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They can infer what each agent will do at any possible following stage of the game</a:t>
            </a:r>
          </a:p>
          <a:p>
            <a:r>
              <a:rPr lang="en-US" dirty="0" smtClean="0"/>
              <a:t>The only way to infer this is to start from the end and work our way up!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7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 of Political Leanings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There is an election for a single member parliamentary seat in Singapore.</a:t>
            </a:r>
          </a:p>
          <a:p>
            <a:r>
              <a:rPr lang="en-US" dirty="0" smtClean="0"/>
              <a:t>The incumbent leans right politically. The challenger leans left politically.</a:t>
            </a:r>
          </a:p>
          <a:p>
            <a:r>
              <a:rPr lang="en-US" dirty="0" smtClean="0"/>
              <a:t>The payoff for winning is 10</a:t>
            </a:r>
          </a:p>
          <a:p>
            <a:r>
              <a:rPr lang="en-US" dirty="0" smtClean="0"/>
              <a:t>If both the incumbent and the challenger choose the same political leaning, then the incumbent wins.</a:t>
            </a:r>
          </a:p>
          <a:p>
            <a:r>
              <a:rPr lang="en-US" dirty="0" smtClean="0"/>
              <a:t>If they choose different political leanings, then the challenger wins.</a:t>
            </a:r>
          </a:p>
          <a:p>
            <a:r>
              <a:rPr lang="en-US" dirty="0" smtClean="0"/>
              <a:t>If they choose a leaning opposing to their own, they suffer a loss of -5.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04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Chandler and Joey are suspects in a crime. Both have been arrested and held in separate cells.</a:t>
            </a:r>
          </a:p>
          <a:p>
            <a:r>
              <a:rPr lang="en-US" dirty="0" smtClean="0"/>
              <a:t>Each of them is privately told:</a:t>
            </a:r>
          </a:p>
          <a:p>
            <a:pPr lvl="1"/>
            <a:r>
              <a:rPr lang="en-US" dirty="0" smtClean="0"/>
              <a:t>If he confesses to the crime, and the other does not, they will reward his honesty and send him to jail for 1 months, while the other will get 12 months.</a:t>
            </a:r>
          </a:p>
          <a:p>
            <a:pPr lvl="1"/>
            <a:r>
              <a:rPr lang="en-US" dirty="0" smtClean="0"/>
              <a:t>If both confess to the crime, they will each get 6 months of jail time.</a:t>
            </a:r>
          </a:p>
          <a:p>
            <a:pPr lvl="1"/>
            <a:r>
              <a:rPr lang="en-US" dirty="0" smtClean="0"/>
              <a:t>If both deny the crime, they will each be held for 3 months on a technicality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62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of Political Leanings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extensive form of the game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665836" y="2418206"/>
            <a:ext cx="13715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2570205" y="2818316"/>
            <a:ext cx="1781430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887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6287719" y="4179306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2832" y="3986550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9579" y="3539411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657341" y="3954027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08073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5715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8798" y="4092432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24" name="Rectangle 23"/>
          <p:cNvSpPr/>
          <p:nvPr/>
        </p:nvSpPr>
        <p:spPr>
          <a:xfrm>
            <a:off x="2998630" y="4157624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73743" y="3964868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1630" y="4675918"/>
            <a:ext cx="119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Incumbent </a:t>
            </a:r>
          </a:p>
          <a:p>
            <a:r>
              <a:rPr lang="en-US" dirty="0" smtClean="0"/>
              <a:t>Challenger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0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of Political Leanings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challenger’s best responses?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665836" y="2418206"/>
            <a:ext cx="13715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2570205" y="2818316"/>
            <a:ext cx="1781430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887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6287719" y="4179306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2832" y="3986550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9579" y="3539411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657341" y="3954027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08073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5715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8798" y="4092432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24" name="Rectangle 23"/>
          <p:cNvSpPr/>
          <p:nvPr/>
        </p:nvSpPr>
        <p:spPr>
          <a:xfrm>
            <a:off x="2998630" y="4157624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73743" y="3964868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1630" y="4675918"/>
            <a:ext cx="119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Incumbent </a:t>
            </a:r>
          </a:p>
          <a:p>
            <a:r>
              <a:rPr lang="en-US" dirty="0" smtClean="0"/>
              <a:t>Challenger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1331049" y="5660342"/>
            <a:ext cx="2677297" cy="9233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incumbent leans left, the challenger should lean right</a:t>
            </a:r>
            <a:endParaRPr lang="en-SG" dirty="0"/>
          </a:p>
        </p:txBody>
      </p:sp>
      <p:sp>
        <p:nvSpPr>
          <p:cNvPr id="29" name="Rectangle 28"/>
          <p:cNvSpPr/>
          <p:nvPr/>
        </p:nvSpPr>
        <p:spPr>
          <a:xfrm>
            <a:off x="3087498" y="4172130"/>
            <a:ext cx="578338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5012722" y="4186487"/>
            <a:ext cx="449734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/>
          <p:cNvSpPr txBox="1"/>
          <p:nvPr/>
        </p:nvSpPr>
        <p:spPr>
          <a:xfrm>
            <a:off x="4607781" y="5660342"/>
            <a:ext cx="2677297" cy="9233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incumbent leans right, the challenger should lean left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82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of Political Leanings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what will the incumbent do?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665836" y="2418206"/>
            <a:ext cx="13715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Incumbent</a:t>
            </a:r>
            <a:endParaRPr lang="en-SG" sz="2000" dirty="0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2570205" y="2818316"/>
            <a:ext cx="1781430" cy="7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333102" y="2818316"/>
            <a:ext cx="1581664" cy="74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70205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5192669" y="2891481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5218668" y="3561093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6430" y="3975709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97162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4804" y="4648631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887" y="4114114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6287719" y="4179306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62832" y="3986550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9579" y="3539411"/>
            <a:ext cx="13921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Challenger</a:t>
            </a:r>
            <a:endParaRPr lang="en-SG" sz="2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657341" y="3954027"/>
            <a:ext cx="536748" cy="65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08073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25715" y="4626949"/>
            <a:ext cx="531340" cy="695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8798" y="4092432"/>
            <a:ext cx="77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</a:t>
            </a:r>
            <a:endParaRPr lang="en-SG" dirty="0"/>
          </a:p>
        </p:txBody>
      </p:sp>
      <p:sp>
        <p:nvSpPr>
          <p:cNvPr id="24" name="Rectangle 23"/>
          <p:cNvSpPr/>
          <p:nvPr/>
        </p:nvSpPr>
        <p:spPr>
          <a:xfrm>
            <a:off x="2998630" y="4157624"/>
            <a:ext cx="730466" cy="251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Right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73743" y="3964868"/>
            <a:ext cx="595955" cy="640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1630" y="4675918"/>
            <a:ext cx="119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Incumbent </a:t>
            </a:r>
          </a:p>
          <a:p>
            <a:r>
              <a:rPr lang="en-US" dirty="0" smtClean="0"/>
              <a:t>Challenger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1331049" y="5660342"/>
            <a:ext cx="2677297" cy="64633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incumbent leans left, he gets a payoff of -5</a:t>
            </a:r>
            <a:endParaRPr lang="en-SG" dirty="0"/>
          </a:p>
        </p:txBody>
      </p:sp>
      <p:sp>
        <p:nvSpPr>
          <p:cNvPr id="29" name="Rectangle 28"/>
          <p:cNvSpPr/>
          <p:nvPr/>
        </p:nvSpPr>
        <p:spPr>
          <a:xfrm>
            <a:off x="3115180" y="4168465"/>
            <a:ext cx="511396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5039700" y="4178365"/>
            <a:ext cx="401328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/>
          <p:cNvSpPr txBox="1"/>
          <p:nvPr/>
        </p:nvSpPr>
        <p:spPr>
          <a:xfrm>
            <a:off x="4607781" y="5660342"/>
            <a:ext cx="2677297" cy="64633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the incumbent leans right, he gets a payoff of 0</a:t>
            </a:r>
            <a:endParaRPr lang="en-SG" dirty="0"/>
          </a:p>
        </p:txBody>
      </p:sp>
      <p:sp>
        <p:nvSpPr>
          <p:cNvPr id="28" name="Rectangle 27"/>
          <p:cNvSpPr/>
          <p:nvPr/>
        </p:nvSpPr>
        <p:spPr>
          <a:xfrm>
            <a:off x="5277878" y="2966573"/>
            <a:ext cx="593125" cy="25122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/>
          <p:cNvSpPr txBox="1"/>
          <p:nvPr/>
        </p:nvSpPr>
        <p:spPr>
          <a:xfrm>
            <a:off x="3354727" y="6355642"/>
            <a:ext cx="1968840" cy="369332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 will lean right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5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28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of Political Leanings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equilibrium is:</a:t>
            </a:r>
          </a:p>
          <a:p>
            <a:pPr lvl="1"/>
            <a:r>
              <a:rPr lang="en-US" dirty="0" smtClean="0"/>
              <a:t>Incumbent leans right</a:t>
            </a:r>
          </a:p>
          <a:p>
            <a:pPr lvl="1"/>
            <a:r>
              <a:rPr lang="en-US" dirty="0" smtClean="0"/>
              <a:t>Challenger leans left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Both tell the truth and the challenger </a:t>
            </a:r>
            <a:r>
              <a:rPr lang="en-US" dirty="0" smtClean="0">
                <a:solidFill>
                  <a:srgbClr val="FF0000"/>
                </a:solidFill>
              </a:rPr>
              <a:t>wins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Person who goes last has a better advantage than the person who goes first.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71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Week…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continue our discussion of Game Theory.</a:t>
            </a:r>
          </a:p>
          <a:p>
            <a:pPr lvl="1"/>
            <a:r>
              <a:rPr lang="en-US" dirty="0" smtClean="0"/>
              <a:t>As you can already infer from what we discussed today, game theory can be applied to many real-world settings. This means there are a lot of industries in which game theory skills will be very valuable. </a:t>
            </a:r>
          </a:p>
          <a:p>
            <a:pPr lvl="1"/>
            <a:r>
              <a:rPr lang="en-US" dirty="0" smtClean="0"/>
              <a:t>We will discuss vocations in Game Theory </a:t>
            </a:r>
          </a:p>
          <a:p>
            <a:pPr lvl="1"/>
            <a:r>
              <a:rPr lang="en-US" dirty="0" smtClean="0"/>
              <a:t>Also: mixed strategy equilibria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02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economic definitions, this is a game.</a:t>
            </a:r>
          </a:p>
          <a:p>
            <a:r>
              <a:rPr lang="en-US" dirty="0" smtClean="0"/>
              <a:t>A game must have:</a:t>
            </a:r>
          </a:p>
          <a:p>
            <a:pPr lvl="1"/>
            <a:r>
              <a:rPr lang="en-US" dirty="0" smtClean="0"/>
              <a:t>Players: Chandler and Joey</a:t>
            </a:r>
          </a:p>
          <a:p>
            <a:pPr lvl="1"/>
            <a:r>
              <a:rPr lang="en-US" dirty="0" smtClean="0"/>
              <a:t>Strategies: “Confess” or “Deny”</a:t>
            </a:r>
          </a:p>
          <a:p>
            <a:pPr lvl="1"/>
            <a:r>
              <a:rPr lang="en-US" dirty="0" smtClean="0"/>
              <a:t>Outcomes with related payoffs: 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If he confesses to the crime, and the other does not, they will reward his honesty and send him to jail for 1 months, while the other will get 12 months.</a:t>
            </a:r>
          </a:p>
          <a:p>
            <a:pPr lvl="2"/>
            <a:r>
              <a:rPr lang="en-US" dirty="0"/>
              <a:t>If both confess to the crime, they will each get 6 months of jail time.</a:t>
            </a:r>
          </a:p>
          <a:p>
            <a:pPr lvl="2"/>
            <a:r>
              <a:rPr lang="en-US" dirty="0"/>
              <a:t>If both deny the crime, they will each </a:t>
            </a:r>
            <a:r>
              <a:rPr lang="en-US" dirty="0" smtClean="0"/>
              <a:t>be </a:t>
            </a:r>
            <a:r>
              <a:rPr lang="en-US" dirty="0"/>
              <a:t>held for 3 months on a technicality </a:t>
            </a:r>
          </a:p>
          <a:p>
            <a:pPr lvl="2"/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658" y="2463243"/>
            <a:ext cx="1865184" cy="13988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089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normal representation of the game</a:t>
            </a:r>
          </a:p>
          <a:p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8849"/>
              </p:ext>
            </p:extLst>
          </p:nvPr>
        </p:nvGraphicFramePr>
        <p:xfrm>
          <a:off x="1425146" y="3444794"/>
          <a:ext cx="6293708" cy="2134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427"/>
                <a:gridCol w="1573427"/>
                <a:gridCol w="1573427"/>
                <a:gridCol w="1573427"/>
              </a:tblGrid>
              <a:tr h="427166">
                <a:tc rowSpan="2" gridSpan="2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Joey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427166">
                <a:tc gridSpan="2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</a:tr>
              <a:tr h="612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Chandler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-6</a:t>
                      </a:r>
                    </a:p>
                    <a:p>
                      <a:r>
                        <a:rPr lang="en-US" dirty="0" smtClean="0"/>
                        <a:t>-6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smtClean="0"/>
                        <a:t>              -12</a:t>
                      </a:r>
                    </a:p>
                    <a:p>
                      <a:r>
                        <a:rPr lang="en-US" dirty="0" smtClean="0"/>
                        <a:t>-1  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                   -1</a:t>
                      </a:r>
                    </a:p>
                    <a:p>
                      <a:r>
                        <a:rPr lang="en-US" dirty="0" smtClean="0"/>
                        <a:t>-12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-3</a:t>
                      </a:r>
                    </a:p>
                    <a:p>
                      <a:r>
                        <a:rPr lang="en-US" dirty="0" smtClean="0"/>
                        <a:t>-3</a:t>
                      </a:r>
                      <a:endParaRPr lang="en-SG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102443" y="2303420"/>
            <a:ext cx="4889157" cy="83099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 If Chandler confesses to the crime, and Joey does not, they will reward Chandler’s honesty and send him to jail for 1 months, while Joey will get 12 months.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5947205" y="4219084"/>
            <a:ext cx="1886465" cy="8732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19062" y="3134417"/>
            <a:ext cx="259749" cy="10846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2000" y="4621603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6126891" y="4621602"/>
            <a:ext cx="420130" cy="941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5708821" y="4285848"/>
            <a:ext cx="420130" cy="9413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7260883" y="4316504"/>
            <a:ext cx="420130" cy="9413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533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Prisoner’s Dilemma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	</a:t>
            </a:r>
          </a:p>
          <a:p>
            <a:pPr lvl="1"/>
            <a:r>
              <a:rPr lang="en-US" dirty="0" smtClean="0"/>
              <a:t>Rationality: All the agents playing the game are rational and everyone knows that everyone is rational.</a:t>
            </a:r>
          </a:p>
          <a:p>
            <a:pPr lvl="1"/>
            <a:r>
              <a:rPr lang="en-US" dirty="0" smtClean="0"/>
              <a:t>Full information: Everyone knows the game and knows that everyone else knows the game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8FE9-2CAC-4990-8B85-91FA6C10A3BF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97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</TotalTime>
  <Words>3481</Words>
  <Application>Microsoft Office PowerPoint</Application>
  <PresentationFormat>On-screen Show (4:3)</PresentationFormat>
  <Paragraphs>714</Paragraphs>
  <Slides>64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Stencil</vt:lpstr>
      <vt:lpstr>Arial</vt:lpstr>
      <vt:lpstr>Book Antiqua</vt:lpstr>
      <vt:lpstr>Calibri</vt:lpstr>
      <vt:lpstr>Calibri Light</vt:lpstr>
      <vt:lpstr>Cambria Math</vt:lpstr>
      <vt:lpstr>Office Theme</vt:lpstr>
      <vt:lpstr>Midterm</vt:lpstr>
      <vt:lpstr>Second half of the semester</vt:lpstr>
      <vt:lpstr>Chapter 29:  Game Theory</vt:lpstr>
      <vt:lpstr>What is Game Theory</vt:lpstr>
      <vt:lpstr>Today’s Road Map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Battle of the Sexes</vt:lpstr>
      <vt:lpstr>Battle of the Sexes</vt:lpstr>
      <vt:lpstr>Battle of the Sexes</vt:lpstr>
      <vt:lpstr>John Forbes Nash Jr.</vt:lpstr>
      <vt:lpstr>Nash Equilibrium</vt:lpstr>
      <vt:lpstr>Battle of the Sexes</vt:lpstr>
      <vt:lpstr>Battle of the Sexes</vt:lpstr>
      <vt:lpstr>Dominant and Nash</vt:lpstr>
      <vt:lpstr>Battle of the Sexes</vt:lpstr>
      <vt:lpstr>Dominant and Nash</vt:lpstr>
      <vt:lpstr>Nash Equilibrium</vt:lpstr>
      <vt:lpstr>Prisoner’s Dilemma</vt:lpstr>
      <vt:lpstr>Dominant and Nash</vt:lpstr>
      <vt:lpstr>Prisoner’s Dilemma</vt:lpstr>
      <vt:lpstr>Dominant and Nash</vt:lpstr>
      <vt:lpstr>Prisoner’s Dilemma</vt:lpstr>
      <vt:lpstr>Prisoner’s Dilemma</vt:lpstr>
      <vt:lpstr>Prisoner’s Dilemma</vt:lpstr>
      <vt:lpstr>A Beautiful Mind</vt:lpstr>
      <vt:lpstr>A Beautiful Mind</vt:lpstr>
      <vt:lpstr>Today’s Road Map</vt:lpstr>
      <vt:lpstr>Repeated Games</vt:lpstr>
      <vt:lpstr>Repeated Games</vt:lpstr>
      <vt:lpstr>Repeated Games</vt:lpstr>
      <vt:lpstr>Collusion</vt:lpstr>
      <vt:lpstr>Collusion</vt:lpstr>
      <vt:lpstr>Collusion</vt:lpstr>
      <vt:lpstr>Collusion</vt:lpstr>
      <vt:lpstr>Repeated Games</vt:lpstr>
      <vt:lpstr>Repeated Games</vt:lpstr>
      <vt:lpstr>Repeated Games</vt:lpstr>
      <vt:lpstr>Repeated Games</vt:lpstr>
      <vt:lpstr>Tit-for-Tat</vt:lpstr>
      <vt:lpstr>Today’s Road Map</vt:lpstr>
      <vt:lpstr>Sequential Games</vt:lpstr>
      <vt:lpstr>Entry Deterrence</vt:lpstr>
      <vt:lpstr>Entry Deterrence</vt:lpstr>
      <vt:lpstr>Entry Deterrence</vt:lpstr>
      <vt:lpstr>Entry Deterrence</vt:lpstr>
      <vt:lpstr>Entry Deterrence</vt:lpstr>
      <vt:lpstr>Entry Deterrence</vt:lpstr>
      <vt:lpstr>Backward Induction</vt:lpstr>
      <vt:lpstr>Game of Political Leanings</vt:lpstr>
      <vt:lpstr>Game of Political Leanings</vt:lpstr>
      <vt:lpstr>Game of Political Leanings</vt:lpstr>
      <vt:lpstr>Game of Political Leanings</vt:lpstr>
      <vt:lpstr>Game of Political Leanings</vt:lpstr>
      <vt:lpstr>Next Week…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29: Game Theory</dc:title>
  <dc:creator>Timothy Wong Chong Ji</dc:creator>
  <cp:lastModifiedBy>Leanne Tan</cp:lastModifiedBy>
  <cp:revision>70</cp:revision>
  <dcterms:created xsi:type="dcterms:W3CDTF">2015-09-02T03:29:08Z</dcterms:created>
  <dcterms:modified xsi:type="dcterms:W3CDTF">2015-10-06T01:16:24Z</dcterms:modified>
</cp:coreProperties>
</file>